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7" r:id="rId2"/>
    <p:sldId id="289" r:id="rId3"/>
    <p:sldId id="300" r:id="rId4"/>
    <p:sldId id="301" r:id="rId5"/>
    <p:sldId id="302" r:id="rId6"/>
    <p:sldId id="303" r:id="rId7"/>
    <p:sldId id="304" r:id="rId8"/>
    <p:sldId id="306" r:id="rId9"/>
    <p:sldId id="26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7939C81C-429A-4660-8A08-BAC2095E4459}" type="datetimeFigureOut">
              <a:rPr lang="en-US"/>
              <a:pPr/>
              <a:t>7/21/2020</a:t>
            </a:fld>
            <a:endParaRPr lang="en-US"/>
          </a:p>
        </p:txBody>
      </p:sp>
      <p:sp>
        <p:nvSpPr>
          <p:cNvPr id="1048677"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678"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fld id="{05DAA0DD-CA63-4319-B945-44A8A881633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A4CAE77-B8B1-49B7-9986-23DC29B73BCB}" type="datetime1">
              <a:rPr lang="en-US" smtClean="0"/>
              <a:pPr/>
              <a:t>7/21/2020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en-US" smtClean="0"/>
              <a:t>Author:RK</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9E3B3A6-35C4-4A4A-A93B-FEA2E3D8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15E1-6517-4DF2-87C5-84BAA2B375B7}" type="datetime1">
              <a:rPr lang="en-US" smtClean="0"/>
              <a:pPr/>
              <a:t>7/21/2020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763F6D62-F023-421D-8A7E-B561A86F0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1599A8-CEA0-4EA6-AEBF-68186F8EDCBB}" type="datetime1">
              <a:rPr lang="en-US" smtClean="0"/>
              <a:pPr/>
              <a:t>7/21/2020</a:t>
            </a:fld>
            <a:endParaRPr lang="en-US"/>
          </a:p>
        </p:txBody>
      </p:sp>
      <p:sp>
        <p:nvSpPr>
          <p:cNvPr id="5" name="Footer Placeholder 4"/>
          <p:cNvSpPr>
            <a:spLocks noGrp="1"/>
          </p:cNvSpPr>
          <p:nvPr>
            <p:ph type="ftr" sz="quarter" idx="11"/>
          </p:nvPr>
        </p:nvSpPr>
        <p:spPr/>
        <p:txBody>
          <a:bodyPr/>
          <a:lstStyle/>
          <a:p>
            <a:r>
              <a:rPr lang="en-US" smtClean="0"/>
              <a:t>Author:RK</a:t>
            </a:r>
            <a:endParaRPr lang="en-US"/>
          </a:p>
        </p:txBody>
      </p:sp>
      <p:sp>
        <p:nvSpPr>
          <p:cNvPr id="6" name="Slide Number Placeholder 5"/>
          <p:cNvSpPr>
            <a:spLocks noGrp="1"/>
          </p:cNvSpPr>
          <p:nvPr>
            <p:ph type="sldNum" sz="quarter" idx="12"/>
          </p:nvPr>
        </p:nvSpPr>
        <p:spPr/>
        <p:txBody>
          <a:bodyPr/>
          <a:lstStyle/>
          <a:p>
            <a:fld id="{AFFF1EA8-75B9-4BFE-A5B1-639BA1B4E4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A26468A-707D-43B7-A2A2-6F6E66C6416E}" type="datetime1">
              <a:rPr lang="en-US" smtClean="0"/>
              <a:pPr/>
              <a:t>7/21/2020</a:t>
            </a:fld>
            <a:endParaRPr lang="en-US"/>
          </a:p>
        </p:txBody>
      </p:sp>
      <p:sp>
        <p:nvSpPr>
          <p:cNvPr id="9" name="Slide Number Placeholder 8"/>
          <p:cNvSpPr>
            <a:spLocks noGrp="1"/>
          </p:cNvSpPr>
          <p:nvPr>
            <p:ph type="sldNum" sz="quarter" idx="15"/>
          </p:nvPr>
        </p:nvSpPr>
        <p:spPr/>
        <p:txBody>
          <a:bodyPr rtlCol="0"/>
          <a:lstStyle/>
          <a:p>
            <a:fld id="{FE88FBAD-9DA8-472F-839A-428AD1F4DEE1}" type="slidenum">
              <a:rPr lang="en-US" smtClean="0"/>
              <a:pPr/>
              <a:t>‹#›</a:t>
            </a:fld>
            <a:endParaRPr lang="en-US"/>
          </a:p>
        </p:txBody>
      </p:sp>
      <p:sp>
        <p:nvSpPr>
          <p:cNvPr id="10" name="Footer Placeholder 9"/>
          <p:cNvSpPr>
            <a:spLocks noGrp="1"/>
          </p:cNvSpPr>
          <p:nvPr>
            <p:ph type="ftr" sz="quarter" idx="16"/>
          </p:nvPr>
        </p:nvSpPr>
        <p:spPr/>
        <p:txBody>
          <a:bodyPr rtlCol="0"/>
          <a:lstStyle/>
          <a:p>
            <a:r>
              <a:rPr lang="en-US" smtClean="0"/>
              <a:t>Author:RK</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442F78-5EBF-4453-A097-83F2C8DFCA84}" type="datetime1">
              <a:rPr lang="en-US" smtClean="0"/>
              <a:pPr/>
              <a:t>7/21/2020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en-US" smtClean="0"/>
              <a:t>Author:RK</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0ECD9A4-5F66-4780-BB8E-330017FFA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E1BEA8-81AC-4EAA-9B8B-C356D39A598C}" type="datetime1">
              <a:rPr lang="en-US" smtClean="0"/>
              <a:pPr/>
              <a:t>7/21/2020</a:t>
            </a:fld>
            <a:endParaRPr lang="en-US"/>
          </a:p>
        </p:txBody>
      </p:sp>
      <p:sp>
        <p:nvSpPr>
          <p:cNvPr id="6" name="Footer Placeholder 5"/>
          <p:cNvSpPr>
            <a:spLocks noGrp="1"/>
          </p:cNvSpPr>
          <p:nvPr>
            <p:ph type="ftr" sz="quarter" idx="11"/>
          </p:nvPr>
        </p:nvSpPr>
        <p:spPr/>
        <p:txBody>
          <a:bodyPr/>
          <a:lstStyle/>
          <a:p>
            <a:r>
              <a:rPr lang="en-US" smtClean="0"/>
              <a:t>Author:RK</a:t>
            </a:r>
            <a:endParaRPr lang="en-US"/>
          </a:p>
        </p:txBody>
      </p:sp>
      <p:sp>
        <p:nvSpPr>
          <p:cNvPr id="7" name="Slide Number Placeholder 6"/>
          <p:cNvSpPr>
            <a:spLocks noGrp="1"/>
          </p:cNvSpPr>
          <p:nvPr>
            <p:ph type="sldNum" sz="quarter" idx="12"/>
          </p:nvPr>
        </p:nvSpPr>
        <p:spPr/>
        <p:txBody>
          <a:bodyPr/>
          <a:lstStyle/>
          <a:p>
            <a:fld id="{51FE8A84-AF12-4731-A1E2-EE3C3AE8E11C}"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74DF4-1E11-4BE5-94EE-68DC7FD66A04}" type="datetime1">
              <a:rPr lang="en-US" smtClean="0"/>
              <a:pPr/>
              <a:t>7/21/2020</a:t>
            </a:fld>
            <a:endParaRPr lang="en-US"/>
          </a:p>
        </p:txBody>
      </p:sp>
      <p:sp>
        <p:nvSpPr>
          <p:cNvPr id="8" name="Footer Placeholder 7"/>
          <p:cNvSpPr>
            <a:spLocks noGrp="1"/>
          </p:cNvSpPr>
          <p:nvPr>
            <p:ph type="ftr" sz="quarter" idx="11"/>
          </p:nvPr>
        </p:nvSpPr>
        <p:spPr/>
        <p:txBody>
          <a:bodyPr/>
          <a:lstStyle/>
          <a:p>
            <a:r>
              <a:rPr lang="en-US" smtClean="0"/>
              <a:t>Author:RK</a:t>
            </a:r>
            <a:endParaRPr lang="en-US"/>
          </a:p>
        </p:txBody>
      </p:sp>
      <p:sp>
        <p:nvSpPr>
          <p:cNvPr id="9" name="Slide Number Placeholder 8"/>
          <p:cNvSpPr>
            <a:spLocks noGrp="1"/>
          </p:cNvSpPr>
          <p:nvPr>
            <p:ph type="sldNum" sz="quarter" idx="12"/>
          </p:nvPr>
        </p:nvSpPr>
        <p:spPr/>
        <p:txBody>
          <a:bodyPr/>
          <a:lstStyle/>
          <a:p>
            <a:fld id="{7E74873D-DF26-421D-BB7D-2443FD85D71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5305D4A-26BC-4003-A6BB-1FE483E62D74}" type="datetime1">
              <a:rPr lang="en-US" smtClean="0"/>
              <a:pPr/>
              <a:t>7/21/2020</a:t>
            </a:fld>
            <a:endParaRPr lang="en-US"/>
          </a:p>
        </p:txBody>
      </p:sp>
      <p:sp>
        <p:nvSpPr>
          <p:cNvPr id="7" name="Slide Number Placeholder 6"/>
          <p:cNvSpPr>
            <a:spLocks noGrp="1"/>
          </p:cNvSpPr>
          <p:nvPr>
            <p:ph type="sldNum" sz="quarter" idx="11"/>
          </p:nvPr>
        </p:nvSpPr>
        <p:spPr/>
        <p:txBody>
          <a:bodyPr rtlCol="0"/>
          <a:lstStyle/>
          <a:p>
            <a:fld id="{1FF23CE0-A7BA-44DD-B5DD-50C48A27FB95}" type="slidenum">
              <a:rPr lang="en-US" smtClean="0"/>
              <a:pPr/>
              <a:t>‹#›</a:t>
            </a:fld>
            <a:endParaRPr lang="en-US"/>
          </a:p>
        </p:txBody>
      </p:sp>
      <p:sp>
        <p:nvSpPr>
          <p:cNvPr id="8" name="Footer Placeholder 7"/>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256AB-E1A6-415D-9F21-A517C3C15B98}" type="datetime1">
              <a:rPr lang="en-US" smtClean="0"/>
              <a:pPr/>
              <a:t>7/21/2020</a:t>
            </a:fld>
            <a:endParaRPr lang="en-US"/>
          </a:p>
        </p:txBody>
      </p:sp>
      <p:sp>
        <p:nvSpPr>
          <p:cNvPr id="3" name="Footer Placeholder 2"/>
          <p:cNvSpPr>
            <a:spLocks noGrp="1"/>
          </p:cNvSpPr>
          <p:nvPr>
            <p:ph type="ftr" sz="quarter" idx="11"/>
          </p:nvPr>
        </p:nvSpPr>
        <p:spPr/>
        <p:txBody>
          <a:bodyPr/>
          <a:lstStyle/>
          <a:p>
            <a:r>
              <a:rPr lang="en-US" smtClean="0"/>
              <a:t>Author:RK</a:t>
            </a:r>
            <a:endParaRPr lang="en-US"/>
          </a:p>
        </p:txBody>
      </p:sp>
      <p:sp>
        <p:nvSpPr>
          <p:cNvPr id="4" name="Slide Number Placeholder 3"/>
          <p:cNvSpPr>
            <a:spLocks noGrp="1"/>
          </p:cNvSpPr>
          <p:nvPr>
            <p:ph type="sldNum" sz="quarter" idx="12"/>
          </p:nvPr>
        </p:nvSpPr>
        <p:spPr/>
        <p:txBody>
          <a:bodyPr/>
          <a:lstStyle/>
          <a:p>
            <a:fld id="{331C3804-7DB4-49F8-98C7-D17834D2E2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526942A-22AA-43F1-BB1B-25EDD8605733}" type="datetime1">
              <a:rPr lang="en-US" smtClean="0"/>
              <a:pPr/>
              <a:t>7/21/2020</a:t>
            </a:fld>
            <a:endParaRPr lang="en-US"/>
          </a:p>
        </p:txBody>
      </p:sp>
      <p:sp>
        <p:nvSpPr>
          <p:cNvPr id="22" name="Slide Number Placeholder 21"/>
          <p:cNvSpPr>
            <a:spLocks noGrp="1"/>
          </p:cNvSpPr>
          <p:nvPr>
            <p:ph type="sldNum" sz="quarter" idx="15"/>
          </p:nvPr>
        </p:nvSpPr>
        <p:spPr/>
        <p:txBody>
          <a:bodyPr rtlCol="0"/>
          <a:lstStyle/>
          <a:p>
            <a:fld id="{5C23F445-A553-4D3F-BF04-A18E2120CA02}" type="slidenum">
              <a:rPr lang="en-US" smtClean="0"/>
              <a:pPr/>
              <a:t>‹#›</a:t>
            </a:fld>
            <a:endParaRPr lang="en-US"/>
          </a:p>
        </p:txBody>
      </p:sp>
      <p:sp>
        <p:nvSpPr>
          <p:cNvPr id="23" name="Footer Placeholder 22"/>
          <p:cNvSpPr>
            <a:spLocks noGrp="1"/>
          </p:cNvSpPr>
          <p:nvPr>
            <p:ph type="ftr" sz="quarter" idx="16"/>
          </p:nvPr>
        </p:nvSpPr>
        <p:spPr/>
        <p:txBody>
          <a:bodyPr rtlCol="0"/>
          <a:lstStyle/>
          <a:p>
            <a:r>
              <a:rPr lang="en-US" smtClean="0"/>
              <a:t>Author:RK</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4528B13-61B8-4B34-AE66-FAA20D62E9E3}" type="datetime1">
              <a:rPr lang="en-US" smtClean="0"/>
              <a:pPr/>
              <a:t>7/21/2020</a:t>
            </a:fld>
            <a:endParaRPr lang="en-US"/>
          </a:p>
        </p:txBody>
      </p:sp>
      <p:sp>
        <p:nvSpPr>
          <p:cNvPr id="18" name="Slide Number Placeholder 17"/>
          <p:cNvSpPr>
            <a:spLocks noGrp="1"/>
          </p:cNvSpPr>
          <p:nvPr>
            <p:ph type="sldNum" sz="quarter" idx="11"/>
          </p:nvPr>
        </p:nvSpPr>
        <p:spPr/>
        <p:txBody>
          <a:bodyPr rtlCol="0"/>
          <a:lstStyle/>
          <a:p>
            <a:fld id="{5F7CE51B-D314-4748-A7FB-C6BBF3CC08C9}" type="slidenum">
              <a:rPr lang="en-US" smtClean="0"/>
              <a:pPr/>
              <a:t>‹#›</a:t>
            </a:fld>
            <a:endParaRPr lang="en-US"/>
          </a:p>
        </p:txBody>
      </p:sp>
      <p:sp>
        <p:nvSpPr>
          <p:cNvPr id="21" name="Footer Placeholder 20"/>
          <p:cNvSpPr>
            <a:spLocks noGrp="1"/>
          </p:cNvSpPr>
          <p:nvPr>
            <p:ph type="ftr" sz="quarter" idx="12"/>
          </p:nvPr>
        </p:nvSpPr>
        <p:spPr/>
        <p:txBody>
          <a:bodyPr rtlCol="0"/>
          <a:lstStyle/>
          <a:p>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A77A13B-D29E-4A31-9A3D-BDF778EEE264}" type="datetime1">
              <a:rPr lang="en-US" smtClean="0"/>
              <a:pPr/>
              <a:t>7/21/2020</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n-US" smtClean="0"/>
              <a:t>Author:RK</a:t>
            </a:r>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C30FFA0-8383-48F0-ABBC-CA0378A05A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5"/>
          <p:cNvSpPr>
            <a:spLocks noGrp="1"/>
          </p:cNvSpPr>
          <p:nvPr>
            <p:ph type="ctrTitle"/>
          </p:nvPr>
        </p:nvSpPr>
        <p:spPr>
          <a:xfrm>
            <a:off x="914400" y="457200"/>
            <a:ext cx="7924800" cy="2667000"/>
          </a:xfrm>
        </p:spPr>
        <p:txBody>
          <a:bodyPr>
            <a:noAutofit/>
          </a:bodyPr>
          <a:lstStyle/>
          <a:p>
            <a:pPr algn="ctr"/>
            <a:r>
              <a:rPr lang="en-US" sz="2600" b="1" u="sng" dirty="0" smtClean="0">
                <a:solidFill>
                  <a:srgbClr val="FF0000"/>
                </a:solidFill>
              </a:rPr>
              <a:t>WELCOME</a:t>
            </a:r>
            <a:r>
              <a:rPr lang="en-US" sz="2600" dirty="0" smtClean="0">
                <a:solidFill>
                  <a:srgbClr val="FF0000"/>
                </a:solidFill>
              </a:rPr>
              <a:t/>
            </a:r>
            <a:br>
              <a:rPr lang="en-US" sz="2600" dirty="0" smtClean="0">
                <a:solidFill>
                  <a:srgbClr val="FF0000"/>
                </a:solidFill>
              </a:rPr>
            </a:br>
            <a:r>
              <a:rPr lang="en-US" sz="2600" b="1" dirty="0" smtClean="0">
                <a:solidFill>
                  <a:schemeClr val="tx1"/>
                </a:solidFill>
              </a:rPr>
              <a:t>Class: </a:t>
            </a:r>
            <a:r>
              <a:rPr lang="en-US" sz="2600" b="1" dirty="0" err="1" smtClean="0">
                <a:solidFill>
                  <a:schemeClr val="tx1"/>
                </a:solidFill>
              </a:rPr>
              <a:t>B.Com</a:t>
            </a:r>
            <a:r>
              <a:rPr lang="en-US" sz="2600" b="1" dirty="0" smtClean="0">
                <a:solidFill>
                  <a:schemeClr val="tx1"/>
                </a:solidFill>
              </a:rPr>
              <a:t> – Part-1 </a:t>
            </a:r>
            <a:br>
              <a:rPr lang="en-US" sz="2600" b="1" dirty="0" smtClean="0">
                <a:solidFill>
                  <a:schemeClr val="tx1"/>
                </a:solidFill>
              </a:rPr>
            </a:br>
            <a:r>
              <a:rPr lang="en-US" sz="2600" b="1" dirty="0" smtClean="0">
                <a:solidFill>
                  <a:schemeClr val="tx1"/>
                </a:solidFill>
              </a:rPr>
              <a:t>Subject: Financial Accounting</a:t>
            </a:r>
            <a:r>
              <a:rPr lang="en-US" sz="2600" dirty="0" smtClean="0"/>
              <a:t/>
            </a:r>
            <a:br>
              <a:rPr lang="en-US" sz="2600" dirty="0" smtClean="0"/>
            </a:br>
            <a:r>
              <a:rPr lang="en-US" sz="2200" b="1" dirty="0" smtClean="0">
                <a:solidFill>
                  <a:srgbClr val="FF0000"/>
                </a:solidFill>
              </a:rPr>
              <a:t>Topic: </a:t>
            </a:r>
            <a:r>
              <a:rPr lang="en-US" sz="2400" dirty="0" smtClean="0">
                <a:solidFill>
                  <a:srgbClr val="FF0000"/>
                </a:solidFill>
                <a:latin typeface="Calibri" pitchFamily="34" charset="0"/>
                <a:cs typeface="Calibri" pitchFamily="34" charset="0"/>
              </a:rPr>
              <a:t>Accounting Treatment Of Consignment Transactions - In The Books Of The Consignor</a:t>
            </a:r>
            <a:br>
              <a:rPr lang="en-US" sz="2400" dirty="0" smtClean="0">
                <a:solidFill>
                  <a:srgbClr val="FF0000"/>
                </a:solidFill>
                <a:latin typeface="Calibri" pitchFamily="34" charset="0"/>
                <a:cs typeface="Calibri" pitchFamily="34" charset="0"/>
              </a:rPr>
            </a:br>
            <a:endParaRPr lang="en-US" sz="2400" b="1" dirty="0">
              <a:solidFill>
                <a:srgbClr val="FF0000"/>
              </a:solidFill>
              <a:latin typeface="Calibri" pitchFamily="34" charset="0"/>
              <a:cs typeface="Calibri" pitchFamily="34" charset="0"/>
            </a:endParaRPr>
          </a:p>
        </p:txBody>
      </p:sp>
      <p:sp>
        <p:nvSpPr>
          <p:cNvPr id="1048594" name="Subtitle 2"/>
          <p:cNvSpPr>
            <a:spLocks noGrp="1"/>
          </p:cNvSpPr>
          <p:nvPr>
            <p:ph type="subTitle" idx="1"/>
          </p:nvPr>
        </p:nvSpPr>
        <p:spPr>
          <a:xfrm>
            <a:off x="1600200" y="2895600"/>
            <a:ext cx="6934200" cy="3200400"/>
          </a:xfrm>
        </p:spPr>
        <p:txBody>
          <a:bodyPr>
            <a:normAutofit/>
          </a:bodyPr>
          <a:lstStyle/>
          <a:p>
            <a:pPr algn="ctr" eaLnBrk="1" hangingPunct="1"/>
            <a:endParaRPr lang="en-US" sz="2200" b="1" u="sng" dirty="0">
              <a:solidFill>
                <a:srgbClr val="FFFF00"/>
              </a:solidFill>
            </a:endParaRPr>
          </a:p>
          <a:p>
            <a:pPr algn="ctr" eaLnBrk="1" hangingPunct="1"/>
            <a:r>
              <a:rPr lang="en-US" sz="2200" b="1" u="sng" dirty="0">
                <a:solidFill>
                  <a:schemeClr val="tx1"/>
                </a:solidFill>
              </a:rPr>
              <a:t>Prepared By</a:t>
            </a:r>
          </a:p>
          <a:p>
            <a:pPr algn="ctr" eaLnBrk="1" hangingPunct="1">
              <a:spcBef>
                <a:spcPts val="200"/>
              </a:spcBef>
            </a:pPr>
            <a:r>
              <a:rPr lang="en-US" sz="2200" b="1" dirty="0">
                <a:solidFill>
                  <a:srgbClr val="00B050"/>
                </a:solidFill>
              </a:rPr>
              <a:t> Dr. SHAHID IQBAL </a:t>
            </a:r>
          </a:p>
          <a:p>
            <a:pPr algn="ctr" eaLnBrk="1" hangingPunct="1">
              <a:spcBef>
                <a:spcPts val="200"/>
              </a:spcBef>
            </a:pPr>
            <a:r>
              <a:rPr lang="en-US" sz="2200" b="1" dirty="0">
                <a:solidFill>
                  <a:srgbClr val="00B050"/>
                </a:solidFill>
              </a:rPr>
              <a:t>Guest Faculty</a:t>
            </a:r>
          </a:p>
          <a:p>
            <a:pPr algn="ctr" eaLnBrk="1" hangingPunct="1">
              <a:spcBef>
                <a:spcPts val="200"/>
              </a:spcBef>
            </a:pPr>
            <a:r>
              <a:rPr lang="en-US" sz="2200" b="1" cap="none" dirty="0" smtClean="0">
                <a:solidFill>
                  <a:srgbClr val="00B050"/>
                </a:solidFill>
              </a:rPr>
              <a:t>Marwari College, </a:t>
            </a:r>
            <a:r>
              <a:rPr lang="en-US" sz="2200" b="1" dirty="0" err="1" smtClean="0">
                <a:solidFill>
                  <a:srgbClr val="00B050"/>
                </a:solidFill>
              </a:rPr>
              <a:t>D</a:t>
            </a:r>
            <a:r>
              <a:rPr lang="en-US" sz="2200" b="1" cap="none" dirty="0" err="1" smtClean="0">
                <a:solidFill>
                  <a:srgbClr val="00B050"/>
                </a:solidFill>
              </a:rPr>
              <a:t>arbhanga</a:t>
            </a:r>
            <a:r>
              <a:rPr lang="en-US" sz="2200" b="1" cap="none" dirty="0" smtClean="0">
                <a:solidFill>
                  <a:srgbClr val="00B050"/>
                </a:solidFill>
              </a:rPr>
              <a:t>,</a:t>
            </a:r>
          </a:p>
          <a:p>
            <a:pPr algn="ctr" eaLnBrk="1" hangingPunct="1">
              <a:spcBef>
                <a:spcPts val="200"/>
              </a:spcBef>
            </a:pPr>
            <a:r>
              <a:rPr lang="en-US" sz="2200" b="1" cap="none" dirty="0" smtClean="0">
                <a:solidFill>
                  <a:srgbClr val="00B050"/>
                </a:solidFill>
              </a:rPr>
              <a:t>Mobile no. and </a:t>
            </a:r>
            <a:r>
              <a:rPr lang="en-US" sz="2200" b="1" dirty="0" err="1" smtClean="0">
                <a:solidFill>
                  <a:srgbClr val="00B050"/>
                </a:solidFill>
              </a:rPr>
              <a:t>W</a:t>
            </a:r>
            <a:r>
              <a:rPr lang="en-US" sz="2200" b="1" cap="none" dirty="0" err="1" smtClean="0">
                <a:solidFill>
                  <a:srgbClr val="00B050"/>
                </a:solidFill>
              </a:rPr>
              <a:t>hatsup</a:t>
            </a:r>
            <a:r>
              <a:rPr lang="en-US" sz="2200" b="1" cap="none" dirty="0" smtClean="0">
                <a:solidFill>
                  <a:srgbClr val="00B050"/>
                </a:solidFill>
              </a:rPr>
              <a:t> no. : 7004160257</a:t>
            </a:r>
          </a:p>
          <a:p>
            <a:pPr algn="ctr" eaLnBrk="1" hangingPunct="1">
              <a:spcBef>
                <a:spcPts val="200"/>
              </a:spcBef>
            </a:pPr>
            <a:r>
              <a:rPr lang="en-US" sz="2200" b="1" cap="none" dirty="0" smtClean="0">
                <a:solidFill>
                  <a:srgbClr val="00B050"/>
                </a:solidFill>
              </a:rPr>
              <a:t>Email ID: shahidlnmu@gmail.Com</a:t>
            </a:r>
          </a:p>
          <a:p>
            <a:pPr algn="ctr" eaLnBrk="1" hangingPunct="1">
              <a:spcBef>
                <a:spcPts val="200"/>
              </a:spcBef>
            </a:pPr>
            <a:endParaRPr lang="en-US" sz="2200" b="1" dirty="0">
              <a:solidFill>
                <a:srgbClr val="FF0000"/>
              </a:solidFill>
            </a:endParaRPr>
          </a:p>
          <a:p>
            <a:pPr algn="ctr" eaLnBrk="1" hangingPunct="1"/>
            <a:endParaRPr lang="en-US" sz="2200" b="1" dirty="0">
              <a:solidFill>
                <a:srgbClr val="FF0000"/>
              </a:solidFill>
            </a:endParaRPr>
          </a:p>
        </p:txBody>
      </p:sp>
      <p:sp>
        <p:nvSpPr>
          <p:cNvPr id="1048595" name="Slide Number Placeholder 4"/>
          <p:cNvSpPr>
            <a:spLocks noGrp="1"/>
          </p:cNvSpPr>
          <p:nvPr>
            <p:ph type="sldNum" sz="quarter" idx="12"/>
          </p:nvPr>
        </p:nvSpPr>
        <p:spPr/>
        <p:txBody>
          <a:bodyPr/>
          <a:lstStyle/>
          <a:p>
            <a:fld id="{E4B983EA-4DB7-458D-B9AE-3F22BC91E938}" type="slidenum">
              <a:rPr lang="en-US"/>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2</a:t>
            </a:fld>
            <a:endParaRPr lang="en-US" dirty="0"/>
          </a:p>
        </p:txBody>
      </p:sp>
      <p:sp>
        <p:nvSpPr>
          <p:cNvPr id="1048602" name="Rectangle 3"/>
          <p:cNvSpPr/>
          <p:nvPr/>
        </p:nvSpPr>
        <p:spPr>
          <a:xfrm>
            <a:off x="381000" y="304801"/>
            <a:ext cx="8382000" cy="6370975"/>
          </a:xfrm>
          <a:prstGeom prst="rect">
            <a:avLst/>
          </a:prstGeom>
        </p:spPr>
        <p:txBody>
          <a:bodyPr wrap="square">
            <a:spAutoFit/>
          </a:bodyPr>
          <a:lstStyle/>
          <a:p>
            <a:r>
              <a:rPr lang="en-US" sz="2700" b="1" dirty="0" smtClean="0">
                <a:solidFill>
                  <a:srgbClr val="FF0000"/>
                </a:solidFill>
                <a:latin typeface="Calibri" pitchFamily="34" charset="0"/>
                <a:cs typeface="Calibri" pitchFamily="34" charset="0"/>
              </a:rPr>
              <a:t>Accounting Treatment Of Consignment Transactions:</a:t>
            </a:r>
          </a:p>
          <a:p>
            <a:pPr>
              <a:lnSpc>
                <a:spcPct val="50000"/>
              </a:lnSpc>
            </a:pPr>
            <a:endParaRPr lang="en-US" sz="2400" dirty="0" smtClean="0">
              <a:latin typeface="Calibri" pitchFamily="34" charset="0"/>
              <a:cs typeface="Calibri" pitchFamily="34" charset="0"/>
            </a:endParaRPr>
          </a:p>
          <a:p>
            <a:pPr marL="457200" indent="-457200" algn="just">
              <a:buAutoNum type="alphaUcParenBoth"/>
            </a:pPr>
            <a:r>
              <a:rPr lang="en-US" sz="2400" b="1" dirty="0" smtClean="0">
                <a:solidFill>
                  <a:srgbClr val="0070C0"/>
                </a:solidFill>
              </a:rPr>
              <a:t>In the Books of the Consignor :</a:t>
            </a:r>
          </a:p>
          <a:p>
            <a:endParaRPr lang="en-US" sz="2400" b="1" dirty="0" smtClean="0">
              <a:latin typeface="Calibri" pitchFamily="34" charset="0"/>
              <a:cs typeface="Calibri" pitchFamily="34" charset="0"/>
            </a:endParaRPr>
          </a:p>
          <a:p>
            <a:r>
              <a:rPr lang="en-US" sz="2400" b="1" dirty="0" smtClean="0">
                <a:solidFill>
                  <a:srgbClr val="FF0000"/>
                </a:solidFill>
                <a:latin typeface="Calibri" pitchFamily="34" charset="0"/>
                <a:cs typeface="Calibri" pitchFamily="34" charset="0"/>
              </a:rPr>
              <a:t>Journal Entries</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1 (a) When the goods are sent on consignment at cost or at invoice price:</a:t>
            </a:r>
          </a:p>
          <a:p>
            <a:r>
              <a:rPr lang="en-US" sz="2300" dirty="0" smtClean="0">
                <a:latin typeface="Calibri" pitchFamily="34" charset="0"/>
                <a:cs typeface="Calibri" pitchFamily="34" charset="0"/>
              </a:rPr>
              <a:t>	Consignment 		A/c 		Dr.</a:t>
            </a:r>
          </a:p>
          <a:p>
            <a:r>
              <a:rPr lang="en-US" sz="2300" dirty="0" smtClean="0">
                <a:latin typeface="Calibri" pitchFamily="34" charset="0"/>
                <a:cs typeface="Calibri" pitchFamily="34" charset="0"/>
              </a:rPr>
              <a:t>		To Goods sent on consignment 	A/c</a:t>
            </a:r>
          </a:p>
          <a:p>
            <a:r>
              <a:rPr lang="en-US" sz="2300" dirty="0" smtClean="0">
                <a:latin typeface="Calibri" pitchFamily="34" charset="0"/>
                <a:cs typeface="Calibri" pitchFamily="34" charset="0"/>
              </a:rPr>
              <a:t>	(Being goods sent on Consignment at cost)</a:t>
            </a:r>
          </a:p>
          <a:p>
            <a:pPr algn="just">
              <a:lnSpc>
                <a:spcPct val="50000"/>
              </a:lnSpc>
            </a:pPr>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(b) If goods are sent at invoice price then one more entry is needed for making the adjustments. The amount of this entry is the difference between the invoice price and the cost price. The entry will be:</a:t>
            </a:r>
          </a:p>
          <a:p>
            <a:r>
              <a:rPr lang="en-US" sz="2300" dirty="0" smtClean="0">
                <a:latin typeface="Calibri" pitchFamily="34" charset="0"/>
                <a:cs typeface="Calibri" pitchFamily="34" charset="0"/>
              </a:rPr>
              <a:t>	Goods sent on consignment 	A/c 	Dr.</a:t>
            </a:r>
          </a:p>
          <a:p>
            <a:r>
              <a:rPr lang="en-US" sz="2300" dirty="0" smtClean="0">
                <a:latin typeface="Calibri" pitchFamily="34" charset="0"/>
                <a:cs typeface="Calibri" pitchFamily="34" charset="0"/>
              </a:rPr>
              <a:t>		To Consignment	 A/c</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3</a:t>
            </a:fld>
            <a:endParaRPr lang="en-US" dirty="0"/>
          </a:p>
        </p:txBody>
      </p:sp>
      <p:sp>
        <p:nvSpPr>
          <p:cNvPr id="1048602" name="Rectangle 3"/>
          <p:cNvSpPr/>
          <p:nvPr/>
        </p:nvSpPr>
        <p:spPr>
          <a:xfrm>
            <a:off x="381000" y="304801"/>
            <a:ext cx="8382000" cy="6186309"/>
          </a:xfrm>
          <a:prstGeom prst="rect">
            <a:avLst/>
          </a:prstGeom>
        </p:spPr>
        <p:txBody>
          <a:bodyPr wrap="square">
            <a:spAutoFit/>
          </a:bodyPr>
          <a:lstStyle/>
          <a:p>
            <a:r>
              <a:rPr lang="en-US" sz="2200" dirty="0" smtClean="0">
                <a:latin typeface="Calibri" pitchFamily="34" charset="0"/>
                <a:cs typeface="Calibri" pitchFamily="34" charset="0"/>
              </a:rPr>
              <a:t>2. When expenses are incurred by the Consignor:</a:t>
            </a:r>
          </a:p>
          <a:p>
            <a:r>
              <a:rPr lang="en-US" sz="2200" dirty="0" smtClean="0">
                <a:latin typeface="Calibri" pitchFamily="34" charset="0"/>
                <a:cs typeface="Calibri" pitchFamily="34" charset="0"/>
              </a:rPr>
              <a:t>	Consignment A/c Dr.</a:t>
            </a:r>
          </a:p>
          <a:p>
            <a:r>
              <a:rPr lang="en-US" sz="2200" dirty="0" smtClean="0">
                <a:latin typeface="Calibri" pitchFamily="34" charset="0"/>
                <a:cs typeface="Calibri" pitchFamily="34" charset="0"/>
              </a:rPr>
              <a:t>		To Bank A/c</a:t>
            </a:r>
          </a:p>
          <a:p>
            <a:r>
              <a:rPr lang="en-US" sz="2200" dirty="0" smtClean="0">
                <a:latin typeface="Calibri" pitchFamily="34" charset="0"/>
                <a:cs typeface="Calibri" pitchFamily="34" charset="0"/>
              </a:rPr>
              <a:t>	(Being expenses incurred)</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3. When the Account Sales is received from the Consignee :</a:t>
            </a:r>
          </a:p>
          <a:p>
            <a:r>
              <a:rPr lang="en-US" sz="2200" dirty="0" smtClean="0">
                <a:latin typeface="Calibri" pitchFamily="34" charset="0"/>
                <a:cs typeface="Calibri" pitchFamily="34" charset="0"/>
              </a:rPr>
              <a:t>(</a:t>
            </a:r>
            <a:r>
              <a:rPr lang="en-US" sz="2200" dirty="0" err="1" smtClean="0">
                <a:latin typeface="Calibri" pitchFamily="34" charset="0"/>
                <a:cs typeface="Calibri" pitchFamily="34" charset="0"/>
              </a:rPr>
              <a:t>i</a:t>
            </a:r>
            <a:r>
              <a:rPr lang="en-US" sz="2200" dirty="0" smtClean="0">
                <a:latin typeface="Calibri" pitchFamily="34" charset="0"/>
                <a:cs typeface="Calibri" pitchFamily="34" charset="0"/>
              </a:rPr>
              <a:t>) 	Consignee 		A/c	 Dr.</a:t>
            </a:r>
          </a:p>
          <a:p>
            <a:r>
              <a:rPr lang="en-US" sz="2200" dirty="0" smtClean="0">
                <a:latin typeface="Calibri" pitchFamily="34" charset="0"/>
                <a:cs typeface="Calibri" pitchFamily="34" charset="0"/>
              </a:rPr>
              <a:t>		To Consignment A/c</a:t>
            </a:r>
          </a:p>
          <a:p>
            <a:r>
              <a:rPr lang="en-US" sz="2200" dirty="0" smtClean="0">
                <a:latin typeface="Calibri" pitchFamily="34" charset="0"/>
                <a:cs typeface="Calibri" pitchFamily="34" charset="0"/>
              </a:rPr>
              <a:t>	(Being the total sales by consignee)</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(ii)	 Consignment 		A/c 	Dr.</a:t>
            </a:r>
          </a:p>
          <a:p>
            <a:r>
              <a:rPr lang="en-US" sz="2200" dirty="0" smtClean="0">
                <a:latin typeface="Calibri" pitchFamily="34" charset="0"/>
                <a:cs typeface="Calibri" pitchFamily="34" charset="0"/>
              </a:rPr>
              <a:t>		To Consignee 		A/c</a:t>
            </a:r>
          </a:p>
          <a:p>
            <a:r>
              <a:rPr lang="en-US" sz="2200" dirty="0" smtClean="0">
                <a:latin typeface="Calibri" pitchFamily="34" charset="0"/>
                <a:cs typeface="Calibri" pitchFamily="34" charset="0"/>
              </a:rPr>
              <a:t>(Being the expenses incurred by consignee and with his Commission)</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4. When the consignee remits the cash or bills:</a:t>
            </a:r>
          </a:p>
          <a:p>
            <a:r>
              <a:rPr lang="en-US" sz="2200" dirty="0" smtClean="0">
                <a:latin typeface="Calibri" pitchFamily="34" charset="0"/>
                <a:cs typeface="Calibri" pitchFamily="34" charset="0"/>
              </a:rPr>
              <a:t>	Bank A/c/ Cash A/c/Bills receivable 	A/c 	Dr.</a:t>
            </a:r>
          </a:p>
          <a:p>
            <a:r>
              <a:rPr lang="en-US" sz="2200" dirty="0" smtClean="0">
                <a:latin typeface="Calibri" pitchFamily="34" charset="0"/>
                <a:cs typeface="Calibri" pitchFamily="34" charset="0"/>
              </a:rPr>
              <a:t>		To Consignee 	A/c</a:t>
            </a:r>
          </a:p>
          <a:p>
            <a:r>
              <a:rPr lang="en-US" sz="2200" dirty="0" smtClean="0">
                <a:latin typeface="Calibri" pitchFamily="34" charset="0"/>
                <a:cs typeface="Calibri" pitchFamily="34" charset="0"/>
              </a:rPr>
              <a:t>	(Being Cash/B/R received)</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4</a:t>
            </a:fld>
            <a:endParaRPr lang="en-US" dirty="0"/>
          </a:p>
        </p:txBody>
      </p:sp>
      <p:sp>
        <p:nvSpPr>
          <p:cNvPr id="1048602" name="Rectangle 3"/>
          <p:cNvSpPr/>
          <p:nvPr/>
        </p:nvSpPr>
        <p:spPr>
          <a:xfrm>
            <a:off x="381000" y="304801"/>
            <a:ext cx="8382000" cy="6186309"/>
          </a:xfrm>
          <a:prstGeom prst="rect">
            <a:avLst/>
          </a:prstGeom>
        </p:spPr>
        <p:txBody>
          <a:bodyPr wrap="square">
            <a:spAutoFit/>
          </a:bodyPr>
          <a:lstStyle/>
          <a:p>
            <a:r>
              <a:rPr lang="en-US" sz="2200" dirty="0" smtClean="0">
                <a:latin typeface="Calibri" pitchFamily="34" charset="0"/>
                <a:cs typeface="Calibri" pitchFamily="34" charset="0"/>
              </a:rPr>
              <a:t>5. When bills is discounted with Bank:</a:t>
            </a:r>
          </a:p>
          <a:p>
            <a:r>
              <a:rPr lang="en-US" sz="2200" dirty="0" smtClean="0">
                <a:latin typeface="Calibri" pitchFamily="34" charset="0"/>
                <a:cs typeface="Calibri" pitchFamily="34" charset="0"/>
              </a:rPr>
              <a:t>	   Cash A/c/ Bank 	A/c 	Dr.</a:t>
            </a:r>
          </a:p>
          <a:p>
            <a:r>
              <a:rPr lang="en-US" sz="2200" dirty="0" smtClean="0">
                <a:latin typeface="Calibri" pitchFamily="34" charset="0"/>
                <a:cs typeface="Calibri" pitchFamily="34" charset="0"/>
              </a:rPr>
              <a:t>	    Discount 		A/c</a:t>
            </a:r>
          </a:p>
          <a:p>
            <a:r>
              <a:rPr lang="en-US" sz="2200" dirty="0" smtClean="0">
                <a:latin typeface="Calibri" pitchFamily="34" charset="0"/>
                <a:cs typeface="Calibri" pitchFamily="34" charset="0"/>
              </a:rPr>
              <a:t>		To Bills receivable 	A/c</a:t>
            </a:r>
          </a:p>
          <a:p>
            <a:r>
              <a:rPr lang="en-US" sz="2200" dirty="0" smtClean="0">
                <a:latin typeface="Calibri" pitchFamily="34" charset="0"/>
                <a:cs typeface="Calibri" pitchFamily="34" charset="0"/>
              </a:rPr>
              <a:t>	(Being B/R discounted with the Bank)</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6. For Stock remaining unsold:</a:t>
            </a:r>
          </a:p>
          <a:p>
            <a:r>
              <a:rPr lang="en-US" sz="2200" dirty="0" smtClean="0">
                <a:latin typeface="Calibri" pitchFamily="34" charset="0"/>
                <a:cs typeface="Calibri" pitchFamily="34" charset="0"/>
              </a:rPr>
              <a:t>	Consignment stock 	A/c 	Dr.</a:t>
            </a:r>
          </a:p>
          <a:p>
            <a:r>
              <a:rPr lang="en-US" sz="2200" dirty="0" smtClean="0">
                <a:latin typeface="Calibri" pitchFamily="34" charset="0"/>
                <a:cs typeface="Calibri" pitchFamily="34" charset="0"/>
              </a:rPr>
              <a:t>		To Consignment 	A/c</a:t>
            </a:r>
          </a:p>
          <a:p>
            <a:r>
              <a:rPr lang="en-US" sz="2200" dirty="0" smtClean="0">
                <a:latin typeface="Calibri" pitchFamily="34" charset="0"/>
                <a:cs typeface="Calibri" pitchFamily="34" charset="0"/>
              </a:rPr>
              <a:t>(Being the value of stock plus proportionate expenses)</a:t>
            </a:r>
          </a:p>
          <a:p>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7. For Abnormal Loss of stock:</a:t>
            </a:r>
          </a:p>
          <a:p>
            <a:r>
              <a:rPr lang="en-US" sz="2200" dirty="0" smtClean="0">
                <a:latin typeface="Calibri" pitchFamily="34" charset="0"/>
                <a:cs typeface="Calibri" pitchFamily="34" charset="0"/>
              </a:rPr>
              <a:t>	General Profit &amp; Loss Account A/c 	Dr.</a:t>
            </a:r>
          </a:p>
          <a:p>
            <a:r>
              <a:rPr lang="en-US" sz="2200" dirty="0" smtClean="0">
                <a:latin typeface="Calibri" pitchFamily="34" charset="0"/>
                <a:cs typeface="Calibri" pitchFamily="34" charset="0"/>
              </a:rPr>
              <a:t>	(with unrecoverable loss)</a:t>
            </a:r>
          </a:p>
          <a:p>
            <a:r>
              <a:rPr lang="en-US" sz="2200" dirty="0" smtClean="0">
                <a:latin typeface="Calibri" pitchFamily="34" charset="0"/>
                <a:cs typeface="Calibri" pitchFamily="34" charset="0"/>
              </a:rPr>
              <a:t>	Insurance company A/c (with total recoverable loss) Dr.</a:t>
            </a:r>
          </a:p>
          <a:p>
            <a:r>
              <a:rPr lang="en-US" sz="2200" dirty="0" smtClean="0">
                <a:latin typeface="Calibri" pitchFamily="34" charset="0"/>
                <a:cs typeface="Calibri" pitchFamily="34" charset="0"/>
              </a:rPr>
              <a:t>		To Consignment A/c (with total loss)</a:t>
            </a:r>
          </a:p>
          <a:p>
            <a:r>
              <a:rPr lang="en-US" sz="2200" dirty="0" smtClean="0">
                <a:latin typeface="Calibri" pitchFamily="34" charset="0"/>
                <a:cs typeface="Calibri" pitchFamily="34" charset="0"/>
              </a:rPr>
              <a:t>(For the abnormal loss of stock, amount recoverable and amount not recoverable)</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5</a:t>
            </a:fld>
            <a:endParaRPr lang="en-US" dirty="0"/>
          </a:p>
        </p:txBody>
      </p:sp>
      <p:sp>
        <p:nvSpPr>
          <p:cNvPr id="1048602" name="Rectangle 3"/>
          <p:cNvSpPr/>
          <p:nvPr/>
        </p:nvSpPr>
        <p:spPr>
          <a:xfrm>
            <a:off x="381000" y="304801"/>
            <a:ext cx="8534400" cy="5755422"/>
          </a:xfrm>
          <a:prstGeom prst="rect">
            <a:avLst/>
          </a:prstGeom>
        </p:spPr>
        <p:txBody>
          <a:bodyPr wrap="square">
            <a:spAutoFit/>
          </a:bodyPr>
          <a:lstStyle/>
          <a:p>
            <a:r>
              <a:rPr lang="en-US" sz="2300" dirty="0" smtClean="0">
                <a:latin typeface="Calibri" pitchFamily="34" charset="0"/>
                <a:cs typeface="Calibri" pitchFamily="34" charset="0"/>
              </a:rPr>
              <a:t>8. For Profit or loss on Consignment:</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a:t>
            </a:r>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If there is profit on Consignment</a:t>
            </a:r>
          </a:p>
          <a:p>
            <a:r>
              <a:rPr lang="en-US" sz="2300" dirty="0" smtClean="0">
                <a:latin typeface="Calibri" pitchFamily="34" charset="0"/>
                <a:cs typeface="Calibri" pitchFamily="34" charset="0"/>
              </a:rPr>
              <a:t>	Consignment A/c Dr.</a:t>
            </a:r>
          </a:p>
          <a:p>
            <a:r>
              <a:rPr lang="en-US" sz="2300" dirty="0" smtClean="0">
                <a:latin typeface="Calibri" pitchFamily="34" charset="0"/>
                <a:cs typeface="Calibri" pitchFamily="34" charset="0"/>
              </a:rPr>
              <a:t>		To general Profit and Loss A/c</a:t>
            </a:r>
          </a:p>
          <a:p>
            <a:r>
              <a:rPr lang="en-US" sz="2300" dirty="0" smtClean="0">
                <a:latin typeface="Calibri" pitchFamily="34" charset="0"/>
                <a:cs typeface="Calibri" pitchFamily="34" charset="0"/>
              </a:rPr>
              <a:t>	</a:t>
            </a:r>
            <a:r>
              <a:rPr lang="en-US" sz="2100" dirty="0" smtClean="0">
                <a:latin typeface="Calibri" pitchFamily="34" charset="0"/>
                <a:cs typeface="Calibri" pitchFamily="34" charset="0"/>
              </a:rPr>
              <a:t>(Being the Profit on consignment transferred to Profit and Loss A/c)</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(ii) If there is loss on Consignment</a:t>
            </a:r>
          </a:p>
          <a:p>
            <a:r>
              <a:rPr lang="en-US" sz="2300" dirty="0" smtClean="0">
                <a:latin typeface="Calibri" pitchFamily="34" charset="0"/>
                <a:cs typeface="Calibri" pitchFamily="34" charset="0"/>
              </a:rPr>
              <a:t>	General Profit and loss Account Dr.</a:t>
            </a:r>
          </a:p>
          <a:p>
            <a:r>
              <a:rPr lang="en-US" sz="2300" dirty="0" smtClean="0">
                <a:latin typeface="Calibri" pitchFamily="34" charset="0"/>
                <a:cs typeface="Calibri" pitchFamily="34" charset="0"/>
              </a:rPr>
              <a:t>		To Consignment A/c</a:t>
            </a:r>
          </a:p>
          <a:p>
            <a:r>
              <a:rPr lang="en-US" sz="2300" dirty="0" smtClean="0">
                <a:latin typeface="Calibri" pitchFamily="34" charset="0"/>
                <a:cs typeface="Calibri" pitchFamily="34" charset="0"/>
              </a:rPr>
              <a:t>	</a:t>
            </a:r>
            <a:r>
              <a:rPr lang="en-US" sz="2100" dirty="0" smtClean="0">
                <a:latin typeface="Calibri" pitchFamily="34" charset="0"/>
                <a:cs typeface="Calibri" pitchFamily="34" charset="0"/>
              </a:rPr>
              <a:t>(Being the loss on Consignment transferred to Profit &amp; Loss A/c)</a:t>
            </a:r>
          </a:p>
          <a:p>
            <a:endParaRPr lang="en-US" sz="2300" dirty="0" smtClean="0">
              <a:latin typeface="Calibri" pitchFamily="34" charset="0"/>
              <a:cs typeface="Calibri" pitchFamily="34" charset="0"/>
            </a:endParaRPr>
          </a:p>
          <a:p>
            <a:r>
              <a:rPr lang="en-US" sz="2300" dirty="0" smtClean="0">
                <a:latin typeface="Calibri" pitchFamily="34" charset="0"/>
                <a:cs typeface="Calibri" pitchFamily="34" charset="0"/>
              </a:rPr>
              <a:t>9. For settlement of account with consignee:</a:t>
            </a:r>
          </a:p>
          <a:p>
            <a:r>
              <a:rPr lang="en-US" sz="2300" dirty="0" smtClean="0">
                <a:latin typeface="Calibri" pitchFamily="34" charset="0"/>
                <a:cs typeface="Calibri" pitchFamily="34" charset="0"/>
              </a:rPr>
              <a:t>	Bank/Bills recoverable Dr.</a:t>
            </a:r>
          </a:p>
          <a:p>
            <a:r>
              <a:rPr lang="en-US" sz="2300" dirty="0" smtClean="0">
                <a:latin typeface="Calibri" pitchFamily="34" charset="0"/>
                <a:cs typeface="Calibri" pitchFamily="34" charset="0"/>
              </a:rPr>
              <a:t>		To Consignee A/c</a:t>
            </a:r>
          </a:p>
          <a:p>
            <a:r>
              <a:rPr lang="en-US" sz="2300" dirty="0" smtClean="0">
                <a:latin typeface="Calibri" pitchFamily="34" charset="0"/>
                <a:cs typeface="Calibri" pitchFamily="34" charset="0"/>
              </a:rPr>
              <a:t>	(Being amount sent for final settlement)</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6</a:t>
            </a:fld>
            <a:endParaRPr lang="en-US" dirty="0"/>
          </a:p>
        </p:txBody>
      </p:sp>
      <p:sp>
        <p:nvSpPr>
          <p:cNvPr id="1048602" name="Rectangle 3"/>
          <p:cNvSpPr/>
          <p:nvPr/>
        </p:nvSpPr>
        <p:spPr>
          <a:xfrm>
            <a:off x="381000" y="304801"/>
            <a:ext cx="8534400" cy="5786199"/>
          </a:xfrm>
          <a:prstGeom prst="rect">
            <a:avLst/>
          </a:prstGeom>
        </p:spPr>
        <p:txBody>
          <a:bodyPr wrap="square">
            <a:spAutoFit/>
          </a:bodyPr>
          <a:lstStyle/>
          <a:p>
            <a:r>
              <a:rPr lang="en-US" sz="2200" dirty="0" smtClean="0">
                <a:latin typeface="Calibri" pitchFamily="34" charset="0"/>
                <a:cs typeface="Calibri" pitchFamily="34" charset="0"/>
              </a:rPr>
              <a:t>The Goods sent on Consignment Account’ which shows credit balance</a:t>
            </a:r>
          </a:p>
          <a:p>
            <a:r>
              <a:rPr lang="en-US" sz="2200" dirty="0" smtClean="0">
                <a:latin typeface="Calibri" pitchFamily="34" charset="0"/>
                <a:cs typeface="Calibri" pitchFamily="34" charset="0"/>
              </a:rPr>
              <a:t>will now be transferred to the Trading Account. Then the entry is :</a:t>
            </a:r>
          </a:p>
          <a:p>
            <a:r>
              <a:rPr lang="en-US" sz="2200" dirty="0" smtClean="0">
                <a:latin typeface="Calibri" pitchFamily="34" charset="0"/>
                <a:cs typeface="Calibri" pitchFamily="34" charset="0"/>
              </a:rPr>
              <a:t>	</a:t>
            </a:r>
            <a:endParaRPr lang="en-US" sz="2200" dirty="0" smtClean="0">
              <a:latin typeface="Calibri" pitchFamily="34" charset="0"/>
              <a:cs typeface="Calibri" pitchFamily="34" charset="0"/>
            </a:endParaRPr>
          </a:p>
          <a:p>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Goods </a:t>
            </a:r>
            <a:r>
              <a:rPr lang="en-US" sz="2200" dirty="0" smtClean="0">
                <a:latin typeface="Calibri" pitchFamily="34" charset="0"/>
                <a:cs typeface="Calibri" pitchFamily="34" charset="0"/>
              </a:rPr>
              <a:t>sent on consignment Account Dr.</a:t>
            </a:r>
          </a:p>
          <a:p>
            <a:r>
              <a:rPr lang="en-US" sz="2200" dirty="0" smtClean="0">
                <a:latin typeface="Calibri" pitchFamily="34" charset="0"/>
                <a:cs typeface="Calibri" pitchFamily="34" charset="0"/>
              </a:rPr>
              <a:t>		To Trading A/c</a:t>
            </a:r>
          </a:p>
          <a:p>
            <a:r>
              <a:rPr lang="en-US" sz="2200" dirty="0" smtClean="0">
                <a:latin typeface="Calibri" pitchFamily="34" charset="0"/>
                <a:cs typeface="Calibri" pitchFamily="34" charset="0"/>
              </a:rPr>
              <a:t>	(Being the goods sent on consignment account transferred to 	trading account).</a:t>
            </a:r>
          </a:p>
          <a:p>
            <a:endParaRPr lang="en-US" sz="2200" dirty="0" smtClean="0">
              <a:latin typeface="Calibri" pitchFamily="34" charset="0"/>
              <a:cs typeface="Calibri" pitchFamily="34" charset="0"/>
            </a:endParaRPr>
          </a:p>
          <a:p>
            <a:r>
              <a:rPr lang="en-US" sz="2600" b="1" dirty="0" smtClean="0">
                <a:solidFill>
                  <a:srgbClr val="FF0000"/>
                </a:solidFill>
                <a:latin typeface="Calibri" pitchFamily="34" charset="0"/>
                <a:cs typeface="Calibri" pitchFamily="34" charset="0"/>
              </a:rPr>
              <a:t>Ledgers</a:t>
            </a:r>
            <a:endParaRPr lang="en-US" sz="2600" dirty="0" smtClean="0">
              <a:solidFill>
                <a:srgbClr val="FF0000"/>
              </a:solidFill>
              <a:latin typeface="Calibri" pitchFamily="34" charset="0"/>
              <a:cs typeface="Calibri" pitchFamily="34" charset="0"/>
            </a:endParaRPr>
          </a:p>
          <a:p>
            <a:endParaRPr lang="en-US" sz="2400" dirty="0" smtClean="0">
              <a:latin typeface="Calibri" pitchFamily="34" charset="0"/>
              <a:cs typeface="Calibri" pitchFamily="34" charset="0"/>
            </a:endParaRPr>
          </a:p>
          <a:p>
            <a:r>
              <a:rPr lang="en-US" sz="2400" dirty="0" smtClean="0">
                <a:latin typeface="Calibri" pitchFamily="34" charset="0"/>
                <a:cs typeface="Calibri" pitchFamily="34" charset="0"/>
              </a:rPr>
              <a:t>The consignor opens three accounts in his </a:t>
            </a:r>
            <a:r>
              <a:rPr lang="en-US" sz="2400" dirty="0" smtClean="0">
                <a:latin typeface="Calibri" pitchFamily="34" charset="0"/>
                <a:cs typeface="Calibri" pitchFamily="34" charset="0"/>
              </a:rPr>
              <a:t>ledger: </a:t>
            </a:r>
          </a:p>
          <a:p>
            <a:endParaRPr lang="en-US" sz="2400" dirty="0" smtClean="0">
              <a:latin typeface="Calibri" pitchFamily="34" charset="0"/>
              <a:cs typeface="Calibri" pitchFamily="34" charset="0"/>
            </a:endParaRPr>
          </a:p>
          <a:p>
            <a:pPr algn="just"/>
            <a:r>
              <a:rPr lang="en-US" sz="2400" b="1" dirty="0" smtClean="0">
                <a:latin typeface="Calibri" pitchFamily="34" charset="0"/>
                <a:cs typeface="Calibri" pitchFamily="34" charset="0"/>
              </a:rPr>
              <a:t>(1) Consignment Account : </a:t>
            </a:r>
            <a:r>
              <a:rPr lang="en-US" sz="2400" dirty="0" smtClean="0">
                <a:latin typeface="Calibri" pitchFamily="34" charset="0"/>
                <a:cs typeface="Calibri" pitchFamily="34" charset="0"/>
              </a:rPr>
              <a:t>It is prepared to ascertain profit or loss on each consignment e.g. Consignment to Bombay Account. It is not a personal account but a special Trading and Profit and </a:t>
            </a:r>
            <a:r>
              <a:rPr lang="en-US" sz="2400" dirty="0" smtClean="0">
                <a:latin typeface="Calibri" pitchFamily="34" charset="0"/>
                <a:cs typeface="Calibri" pitchFamily="34" charset="0"/>
              </a:rPr>
              <a:t>Loss account or a nominal account. Consignor prepares this account in</a:t>
            </a:r>
            <a:endParaRPr lang="en-US" sz="2200" dirty="0" smtClean="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7</a:t>
            </a:fld>
            <a:endParaRPr lang="en-US" dirty="0"/>
          </a:p>
        </p:txBody>
      </p:sp>
      <p:sp>
        <p:nvSpPr>
          <p:cNvPr id="1048602" name="Rectangle 3"/>
          <p:cNvSpPr/>
          <p:nvPr/>
        </p:nvSpPr>
        <p:spPr>
          <a:xfrm>
            <a:off x="381000" y="304801"/>
            <a:ext cx="8534400" cy="6247864"/>
          </a:xfrm>
          <a:prstGeom prst="rect">
            <a:avLst/>
          </a:prstGeom>
        </p:spPr>
        <p:txBody>
          <a:bodyPr wrap="square">
            <a:spAutoFit/>
          </a:bodyPr>
          <a:lstStyle/>
          <a:p>
            <a:pPr algn="just"/>
            <a:r>
              <a:rPr lang="en-US" sz="2500" dirty="0" smtClean="0">
                <a:latin typeface="Calibri" pitchFamily="34" charset="0"/>
                <a:cs typeface="Calibri" pitchFamily="34" charset="0"/>
              </a:rPr>
              <a:t> his ledger. In it all transactions of a consignment are shown. This account discloses profit or loss incurred by each </a:t>
            </a:r>
            <a:r>
              <a:rPr lang="en-US" sz="2500" dirty="0" smtClean="0">
                <a:latin typeface="Calibri" pitchFamily="34" charset="0"/>
                <a:cs typeface="Calibri" pitchFamily="34" charset="0"/>
              </a:rPr>
              <a:t>consignment. </a:t>
            </a:r>
            <a:r>
              <a:rPr lang="en-US" sz="2500" dirty="0" smtClean="0">
                <a:latin typeface="Calibri" pitchFamily="34" charset="0"/>
                <a:cs typeface="Calibri" pitchFamily="34" charset="0"/>
              </a:rPr>
              <a:t>Debit </a:t>
            </a:r>
            <a:r>
              <a:rPr lang="en-US" sz="2500" dirty="0" smtClean="0">
                <a:latin typeface="Calibri" pitchFamily="34" charset="0"/>
                <a:cs typeface="Calibri" pitchFamily="34" charset="0"/>
              </a:rPr>
              <a:t>side shows goods sent on consignment expenses incurred by consignor and consignee, consignees commission, bad debts etc. Credit side shows total sales (cash and credit), goods returned, and unsold stock etc. The difference between the debit and credit totals of Consignment Account is regarded as profit or loss which is transferred to the Profit and Loss Account and the Consignment Account stands closed. It is in fact a nominal account and is just like Trading and Profit and Loss Account about which you must have studied earlier in final accounts. Therefore the principles applied to Trading and Profit and Loss Account hold good for this account also. Like Trading and Profit and loss Account all expenses and purchases are debited to this account and all sales and incomes are credited.</a:t>
            </a:r>
          </a:p>
          <a:p>
            <a:pPr algn="just"/>
            <a:endParaRPr lang="en-US" sz="2500" b="1" dirty="0" smtClean="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Slide Number Placeholder 5"/>
          <p:cNvSpPr>
            <a:spLocks noGrp="1"/>
          </p:cNvSpPr>
          <p:nvPr>
            <p:ph type="sldNum" sz="quarter" idx="15"/>
          </p:nvPr>
        </p:nvSpPr>
        <p:spPr/>
        <p:txBody>
          <a:bodyPr>
            <a:normAutofit/>
          </a:bodyPr>
          <a:lstStyle/>
          <a:p>
            <a:fld id="{BEFF15C5-7A37-4B5C-9F13-4DD073D7DC40}" type="slidenum">
              <a:rPr lang="en-US" smtClean="0"/>
              <a:pPr/>
              <a:t>8</a:t>
            </a:fld>
            <a:endParaRPr lang="en-US" dirty="0"/>
          </a:p>
        </p:txBody>
      </p:sp>
      <p:graphicFrame>
        <p:nvGraphicFramePr>
          <p:cNvPr id="4" name="Table 4">
            <a:extLst>
              <a:ext uri="{FF2B5EF4-FFF2-40B4-BE49-F238E27FC236}">
                <a16:creationId xmlns:a16="http://schemas.microsoft.com/office/drawing/2014/main" xmlns="" id="{3B612BF3-13D0-460D-8649-E1DE468D8BE5}"/>
              </a:ext>
            </a:extLst>
          </p:cNvPr>
          <p:cNvGraphicFramePr>
            <a:graphicFrameLocks noGrp="1"/>
          </p:cNvGraphicFramePr>
          <p:nvPr>
            <p:ph idx="1"/>
            <p:extLst>
              <p:ext uri="{D42A27DB-BD31-4B8C-83A1-F6EECF244321}">
                <p14:modId xmlns:p14="http://schemas.microsoft.com/office/powerpoint/2010/main" xmlns="" val="176111985"/>
              </p:ext>
            </p:extLst>
          </p:nvPr>
        </p:nvGraphicFramePr>
        <p:xfrm>
          <a:off x="228600" y="609600"/>
          <a:ext cx="8534399" cy="6156960"/>
        </p:xfrm>
        <a:graphic>
          <a:graphicData uri="http://schemas.openxmlformats.org/drawingml/2006/table">
            <a:tbl>
              <a:tblPr firstRow="1" bandRow="1">
                <a:tableStyleId>{616DA210-FB5B-4158-B5E0-FEB733F419BA}</a:tableStyleId>
              </a:tblPr>
              <a:tblGrid>
                <a:gridCol w="698269">
                  <a:extLst>
                    <a:ext uri="{9D8B030D-6E8A-4147-A177-3AD203B41FA5}">
                      <a16:colId xmlns:a16="http://schemas.microsoft.com/office/drawing/2014/main" xmlns="" val="820232727"/>
                    </a:ext>
                  </a:extLst>
                </a:gridCol>
                <a:gridCol w="2249978">
                  <a:extLst>
                    <a:ext uri="{9D8B030D-6E8A-4147-A177-3AD203B41FA5}">
                      <a16:colId xmlns:a16="http://schemas.microsoft.com/office/drawing/2014/main" xmlns="" val="3613226760"/>
                    </a:ext>
                  </a:extLst>
                </a:gridCol>
                <a:gridCol w="387927">
                  <a:extLst>
                    <a:ext uri="{9D8B030D-6E8A-4147-A177-3AD203B41FA5}">
                      <a16:colId xmlns:a16="http://schemas.microsoft.com/office/drawing/2014/main" xmlns="" val="3024838616"/>
                    </a:ext>
                  </a:extLst>
                </a:gridCol>
                <a:gridCol w="1086196">
                  <a:extLst>
                    <a:ext uri="{9D8B030D-6E8A-4147-A177-3AD203B41FA5}">
                      <a16:colId xmlns:a16="http://schemas.microsoft.com/office/drawing/2014/main" xmlns="" val="685208874"/>
                    </a:ext>
                  </a:extLst>
                </a:gridCol>
                <a:gridCol w="698269">
                  <a:extLst>
                    <a:ext uri="{9D8B030D-6E8A-4147-A177-3AD203B41FA5}">
                      <a16:colId xmlns:a16="http://schemas.microsoft.com/office/drawing/2014/main" xmlns="" val="2575633277"/>
                    </a:ext>
                  </a:extLst>
                </a:gridCol>
                <a:gridCol w="2172392">
                  <a:extLst>
                    <a:ext uri="{9D8B030D-6E8A-4147-A177-3AD203B41FA5}">
                      <a16:colId xmlns:a16="http://schemas.microsoft.com/office/drawing/2014/main" xmlns="" val="2219442380"/>
                    </a:ext>
                  </a:extLst>
                </a:gridCol>
                <a:gridCol w="310342">
                  <a:extLst>
                    <a:ext uri="{9D8B030D-6E8A-4147-A177-3AD203B41FA5}">
                      <a16:colId xmlns:a16="http://schemas.microsoft.com/office/drawing/2014/main" xmlns="" val="2949690676"/>
                    </a:ext>
                  </a:extLst>
                </a:gridCol>
                <a:gridCol w="931026">
                  <a:extLst>
                    <a:ext uri="{9D8B030D-6E8A-4147-A177-3AD203B41FA5}">
                      <a16:colId xmlns:a16="http://schemas.microsoft.com/office/drawing/2014/main" xmlns="" val="2725361308"/>
                    </a:ext>
                  </a:extLst>
                </a:gridCol>
              </a:tblGrid>
              <a:tr h="708276">
                <a:tc>
                  <a:txBody>
                    <a:bodyPr/>
                    <a:lstStyle/>
                    <a:p>
                      <a:pPr algn="ctr"/>
                      <a:r>
                        <a:rPr lang="en-US" sz="1400" dirty="0"/>
                        <a:t>Date </a:t>
                      </a:r>
                    </a:p>
                  </a:txBody>
                  <a:tcPr/>
                </a:tc>
                <a:tc>
                  <a:txBody>
                    <a:bodyPr/>
                    <a:lstStyle/>
                    <a:p>
                      <a:pPr algn="ctr"/>
                      <a:r>
                        <a:rPr lang="en-US" sz="1400" dirty="0"/>
                        <a:t>Particulars </a:t>
                      </a:r>
                    </a:p>
                  </a:txBody>
                  <a:tcPr/>
                </a:tc>
                <a:tc>
                  <a:txBody>
                    <a:bodyPr/>
                    <a:lstStyle/>
                    <a:p>
                      <a:pPr algn="ctr"/>
                      <a:r>
                        <a:rPr lang="en-US" sz="1400" dirty="0" smtClean="0"/>
                        <a:t>J.F</a:t>
                      </a:r>
                      <a:endParaRPr lang="en-US" sz="1400" dirty="0"/>
                    </a:p>
                  </a:txBody>
                  <a:tcPr/>
                </a:tc>
                <a:tc>
                  <a:txBody>
                    <a:bodyPr/>
                    <a:lstStyle/>
                    <a:p>
                      <a:pPr algn="ctr"/>
                      <a:r>
                        <a:rPr lang="en-US" sz="1400" dirty="0"/>
                        <a:t>Amount</a:t>
                      </a:r>
                    </a:p>
                  </a:txBody>
                  <a:tcPr/>
                </a:tc>
                <a:tc>
                  <a:txBody>
                    <a:bodyPr/>
                    <a:lstStyle/>
                    <a:p>
                      <a:pPr algn="ctr"/>
                      <a:r>
                        <a:rPr lang="en-US" sz="1400" dirty="0"/>
                        <a:t>Date</a:t>
                      </a:r>
                    </a:p>
                  </a:txBody>
                  <a:tcPr/>
                </a:tc>
                <a:tc>
                  <a:txBody>
                    <a:bodyPr/>
                    <a:lstStyle/>
                    <a:p>
                      <a:pPr algn="ctr"/>
                      <a:r>
                        <a:rPr lang="en-US" sz="1400" dirty="0"/>
                        <a:t>Particulars </a:t>
                      </a:r>
                    </a:p>
                  </a:txBody>
                  <a:tcPr/>
                </a:tc>
                <a:tc>
                  <a:txBody>
                    <a:bodyPr/>
                    <a:lstStyle/>
                    <a:p>
                      <a:pPr algn="ctr"/>
                      <a:r>
                        <a:rPr lang="en-US" sz="1400" dirty="0" smtClean="0"/>
                        <a:t>J.F </a:t>
                      </a:r>
                      <a:endParaRPr lang="en-US" sz="1400" dirty="0"/>
                    </a:p>
                  </a:txBody>
                  <a:tcPr/>
                </a:tc>
                <a:tc>
                  <a:txBody>
                    <a:bodyPr/>
                    <a:lstStyle/>
                    <a:p>
                      <a:pPr algn="ctr"/>
                      <a:r>
                        <a:rPr lang="en-US" sz="1400" dirty="0"/>
                        <a:t>A</a:t>
                      </a:r>
                      <a:r>
                        <a:rPr lang="en-US" sz="1400" dirty="0" smtClean="0"/>
                        <a:t>mount</a:t>
                      </a:r>
                      <a:endParaRPr lang="en-US" sz="1400" dirty="0"/>
                    </a:p>
                  </a:txBody>
                  <a:tcPr/>
                </a:tc>
                <a:extLst>
                  <a:ext uri="{0D108BD9-81ED-4DB2-BD59-A6C34878D82A}">
                    <a16:rowId xmlns:a16="http://schemas.microsoft.com/office/drawing/2014/main" xmlns="" val="1610225617"/>
                  </a:ext>
                </a:extLst>
              </a:tr>
              <a:tr h="5082924">
                <a:tc>
                  <a:txBody>
                    <a:bodyPr/>
                    <a:lstStyle/>
                    <a:p>
                      <a:endParaRPr lang="en-US" sz="1400"/>
                    </a:p>
                  </a:txBody>
                  <a:tcPr/>
                </a:tc>
                <a:tc>
                  <a:txBody>
                    <a:bodyPr/>
                    <a:lstStyle/>
                    <a:p>
                      <a:r>
                        <a:rPr lang="en-US" sz="1400" dirty="0"/>
                        <a:t>To goods sent on consignment a/c</a:t>
                      </a:r>
                    </a:p>
                    <a:p>
                      <a:r>
                        <a:rPr lang="en-US" sz="1400" dirty="0"/>
                        <a:t>To cash /bank a/c</a:t>
                      </a:r>
                    </a:p>
                    <a:p>
                      <a:pPr marL="342900" indent="-342900">
                        <a:buAutoNum type="alphaLcPeriod"/>
                      </a:pPr>
                      <a:r>
                        <a:rPr lang="en-US" sz="1400" dirty="0"/>
                        <a:t>Carriage</a:t>
                      </a:r>
                    </a:p>
                    <a:p>
                      <a:pPr marL="342900" indent="-342900">
                        <a:buAutoNum type="alphaLcPeriod"/>
                      </a:pPr>
                      <a:r>
                        <a:rPr lang="en-US" sz="1400" dirty="0"/>
                        <a:t>Freight</a:t>
                      </a:r>
                    </a:p>
                    <a:p>
                      <a:pPr marL="342900" indent="-342900">
                        <a:buAutoNum type="alphaLcPeriod"/>
                      </a:pPr>
                      <a:r>
                        <a:rPr lang="en-US" sz="1400" dirty="0"/>
                        <a:t>Insurance</a:t>
                      </a:r>
                    </a:p>
                    <a:p>
                      <a:pPr marL="342900" indent="-342900">
                        <a:buAutoNum type="alphaLcPeriod"/>
                      </a:pPr>
                      <a:r>
                        <a:rPr lang="en-US" sz="1400" dirty="0"/>
                        <a:t>Other exp.</a:t>
                      </a:r>
                    </a:p>
                    <a:p>
                      <a:pPr marL="0" indent="0">
                        <a:buNone/>
                      </a:pPr>
                      <a:r>
                        <a:rPr lang="en-US" sz="1400" dirty="0"/>
                        <a:t>To consignee's personal a/c</a:t>
                      </a:r>
                    </a:p>
                    <a:p>
                      <a:pPr marL="342900" indent="-342900">
                        <a:buAutoNum type="alphaLcPeriod"/>
                      </a:pPr>
                      <a:r>
                        <a:rPr lang="en-US" sz="1400" dirty="0"/>
                        <a:t>Unloading exp.</a:t>
                      </a:r>
                    </a:p>
                    <a:p>
                      <a:pPr marL="342900" indent="-342900">
                        <a:buAutoNum type="alphaLcPeriod"/>
                      </a:pPr>
                      <a:r>
                        <a:rPr lang="en-US" sz="1400" dirty="0"/>
                        <a:t>Octroy</a:t>
                      </a:r>
                    </a:p>
                    <a:p>
                      <a:pPr marL="342900" indent="-342900">
                        <a:buAutoNum type="alphaLcPeriod"/>
                      </a:pPr>
                      <a:r>
                        <a:rPr lang="en-US" sz="1400" dirty="0"/>
                        <a:t>Clearing charges</a:t>
                      </a:r>
                    </a:p>
                    <a:p>
                      <a:pPr marL="342900" indent="-342900">
                        <a:buAutoNum type="alphaLcPeriod"/>
                      </a:pPr>
                      <a:r>
                        <a:rPr lang="en-US" sz="1400" dirty="0" err="1"/>
                        <a:t>Godown</a:t>
                      </a:r>
                      <a:r>
                        <a:rPr lang="en-US" sz="1400" dirty="0"/>
                        <a:t> rent</a:t>
                      </a:r>
                    </a:p>
                    <a:p>
                      <a:pPr marL="342900" indent="-342900">
                        <a:buAutoNum type="alphaLcPeriod"/>
                      </a:pPr>
                      <a:r>
                        <a:rPr lang="en-US" sz="1400" dirty="0"/>
                        <a:t>Sales exp.</a:t>
                      </a:r>
                    </a:p>
                    <a:p>
                      <a:pPr marL="342900" indent="-342900">
                        <a:buAutoNum type="alphaLcPeriod"/>
                      </a:pPr>
                      <a:r>
                        <a:rPr lang="en-US" sz="1400" dirty="0"/>
                        <a:t>Advertisement exp.</a:t>
                      </a:r>
                    </a:p>
                    <a:p>
                      <a:pPr marL="342900" indent="-342900">
                        <a:buAutoNum type="alphaLcPeriod"/>
                      </a:pPr>
                      <a:r>
                        <a:rPr lang="en-US" sz="1400" dirty="0"/>
                        <a:t>Mics. Exp.</a:t>
                      </a:r>
                    </a:p>
                    <a:p>
                      <a:pPr marL="0" indent="0">
                        <a:buNone/>
                      </a:pPr>
                      <a:r>
                        <a:rPr lang="en-US" sz="1400" dirty="0"/>
                        <a:t>To consignee's personal a/c</a:t>
                      </a:r>
                    </a:p>
                    <a:p>
                      <a:pPr marL="342900" indent="-342900">
                        <a:buAutoNum type="alphaLcPeriod"/>
                      </a:pPr>
                      <a:r>
                        <a:rPr lang="en-US" sz="1400" dirty="0"/>
                        <a:t>Commission</a:t>
                      </a:r>
                    </a:p>
                    <a:p>
                      <a:pPr marL="342900" indent="-342900">
                        <a:buAutoNum type="alphaLcPeriod"/>
                      </a:pPr>
                      <a:r>
                        <a:rPr lang="en-US" sz="1400" dirty="0"/>
                        <a:t>Del. Credere commission</a:t>
                      </a:r>
                    </a:p>
                    <a:p>
                      <a:pPr marL="0" indent="0">
                        <a:buNone/>
                      </a:pPr>
                      <a:r>
                        <a:rPr lang="en-US" sz="1400" dirty="0"/>
                        <a:t>To profit and loss a/c ( if </a:t>
                      </a:r>
                      <a:r>
                        <a:rPr lang="en-US" sz="1400" dirty="0" smtClean="0"/>
                        <a:t>profit)</a:t>
                      </a:r>
                    </a:p>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By consignee’s personal a/c</a:t>
                      </a:r>
                    </a:p>
                    <a:p>
                      <a:r>
                        <a:rPr lang="en-US" sz="1400" dirty="0"/>
                        <a:t>(Sales proceeds)</a:t>
                      </a:r>
                    </a:p>
                    <a:p>
                      <a:r>
                        <a:rPr lang="en-US" sz="1400" dirty="0"/>
                        <a:t>By consignment stock a/c</a:t>
                      </a:r>
                    </a:p>
                    <a:p>
                      <a:r>
                        <a:rPr lang="en-US" sz="1400" dirty="0"/>
                        <a:t>By profit and loss a/c</a:t>
                      </a:r>
                    </a:p>
                    <a:p>
                      <a:r>
                        <a:rPr lang="en-US" sz="1400" dirty="0"/>
                        <a:t>(if loss)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xmlns="" val="3061857679"/>
                  </a:ext>
                </a:extLst>
              </a:tr>
            </a:tbl>
          </a:graphicData>
        </a:graphic>
      </p:graphicFrame>
      <p:sp>
        <p:nvSpPr>
          <p:cNvPr id="5" name="Rectangle 4"/>
          <p:cNvSpPr/>
          <p:nvPr/>
        </p:nvSpPr>
        <p:spPr>
          <a:xfrm>
            <a:off x="2977140" y="228600"/>
            <a:ext cx="2803781" cy="430887"/>
          </a:xfrm>
          <a:prstGeom prst="rect">
            <a:avLst/>
          </a:prstGeom>
        </p:spPr>
        <p:txBody>
          <a:bodyPr wrap="none">
            <a:spAutoFit/>
          </a:bodyPr>
          <a:lstStyle/>
          <a:p>
            <a:r>
              <a:rPr lang="en-US" sz="2200" b="1" dirty="0" smtClean="0">
                <a:solidFill>
                  <a:srgbClr val="FF0000"/>
                </a:solidFill>
                <a:latin typeface="Calibri" pitchFamily="34" charset="0"/>
                <a:cs typeface="Calibri" pitchFamily="34" charset="0"/>
              </a:rPr>
              <a:t>Consignment Account </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685800" y="2743200"/>
            <a:ext cx="7772400" cy="1143000"/>
          </a:xfrm>
        </p:spPr>
        <p:txBody>
          <a:bodyPr/>
          <a:lstStyle/>
          <a:p>
            <a:pPr algn="ctr"/>
            <a:r>
              <a:rPr lang="en-US" sz="5000" dirty="0">
                <a:solidFill>
                  <a:srgbClr val="FF0000"/>
                </a:solidFill>
              </a:rPr>
              <a:t>Thank You</a:t>
            </a:r>
          </a:p>
        </p:txBody>
      </p:sp>
      <p:sp>
        <p:nvSpPr>
          <p:cNvPr id="1048618" name="Slide Number Placeholder 5"/>
          <p:cNvSpPr>
            <a:spLocks noGrp="1"/>
          </p:cNvSpPr>
          <p:nvPr>
            <p:ph type="sldNum" sz="quarter" idx="15"/>
          </p:nvPr>
        </p:nvSpPr>
        <p:spPr/>
        <p:txBody>
          <a:bodyPr>
            <a:normAutofit/>
          </a:bodyPr>
          <a:lstStyle/>
          <a:p>
            <a:fld id="{BEFF15C5-7A37-4B5C-9F13-4DD073D7DC40}" type="slidenum">
              <a:rPr lang="en-US" smtClean="0"/>
              <a:pPr/>
              <a:t>9</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182</TotalTime>
  <Words>389</Words>
  <Application>Microsoft Office PowerPoint</Application>
  <PresentationFormat>On-screen Show (4:3)</PresentationFormat>
  <Paragraphs>128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WELCOME Class: B.Com – Part-1  Subject: Financial Accounting Topic: Accounting Treatment Of Consignment Transactions - In The Books Of The Consignor </vt:lpstr>
      <vt:lpstr>Slide 2</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30</cp:revision>
  <dcterms:created xsi:type="dcterms:W3CDTF">2011-08-22T23:02:56Z</dcterms:created>
  <dcterms:modified xsi:type="dcterms:W3CDTF">2020-07-21T16:42:13Z</dcterms:modified>
</cp:coreProperties>
</file>